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1" r:id="rId1"/>
  </p:sldMasterIdLst>
  <p:notesMasterIdLst>
    <p:notesMasterId r:id="rId12"/>
  </p:notesMasterIdLst>
  <p:sldIdLst>
    <p:sldId id="296" r:id="rId2"/>
    <p:sldId id="423" r:id="rId3"/>
    <p:sldId id="448" r:id="rId4"/>
    <p:sldId id="447" r:id="rId5"/>
    <p:sldId id="449" r:id="rId6"/>
    <p:sldId id="450" r:id="rId7"/>
    <p:sldId id="451" r:id="rId8"/>
    <p:sldId id="452" r:id="rId9"/>
    <p:sldId id="453" r:id="rId10"/>
    <p:sldId id="418" r:id="rId11"/>
  </p:sldIdLst>
  <p:sldSz cx="24371300" cy="13716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07" userDrawn="1">
          <p15:clr>
            <a:srgbClr val="A4A3A4"/>
          </p15:clr>
        </p15:guide>
        <p15:guide id="2" pos="289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FFA"/>
    <a:srgbClr val="AC7302"/>
    <a:srgbClr val="00B0F0"/>
    <a:srgbClr val="0070C0"/>
    <a:srgbClr val="00A1DA"/>
    <a:srgbClr val="F9F99D"/>
    <a:srgbClr val="007AD6"/>
    <a:srgbClr val="404040"/>
    <a:srgbClr val="202A36"/>
    <a:srgbClr val="0060A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272" autoAdjust="0"/>
    <p:restoredTop sz="95909" autoAdjust="0"/>
  </p:normalViewPr>
  <p:slideViewPr>
    <p:cSldViewPr snapToGrid="0">
      <p:cViewPr>
        <p:scale>
          <a:sx n="52" d="100"/>
          <a:sy n="52" d="100"/>
        </p:scale>
        <p:origin x="760" y="216"/>
      </p:cViewPr>
      <p:guideLst>
        <p:guide orient="horz" pos="2007"/>
        <p:guide pos="2891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E263B4-AE17-4D25-AB44-4A86CEB2FD03}" type="datetimeFigureOut">
              <a:rPr lang="zh-CN" altLang="en-US" smtClean="0"/>
              <a:t>2021/5/5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271282-9224-455F-A57E-7968FE50BD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40468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827864" rtl="0" eaLnBrk="1" latinLnBrk="0" hangingPunct="1">
      <a:defRPr sz="2399" kern="1200">
        <a:solidFill>
          <a:schemeClr val="tx1"/>
        </a:solidFill>
        <a:latin typeface="+mn-lt"/>
        <a:ea typeface="+mn-ea"/>
        <a:cs typeface="+mn-cs"/>
      </a:defRPr>
    </a:lvl1pPr>
    <a:lvl2pPr marL="913932" algn="l" defTabSz="1827864" rtl="0" eaLnBrk="1" latinLnBrk="0" hangingPunct="1">
      <a:defRPr sz="2399" kern="1200">
        <a:solidFill>
          <a:schemeClr val="tx1"/>
        </a:solidFill>
        <a:latin typeface="+mn-lt"/>
        <a:ea typeface="+mn-ea"/>
        <a:cs typeface="+mn-cs"/>
      </a:defRPr>
    </a:lvl2pPr>
    <a:lvl3pPr marL="1827864" algn="l" defTabSz="1827864" rtl="0" eaLnBrk="1" latinLnBrk="0" hangingPunct="1">
      <a:defRPr sz="2399" kern="1200">
        <a:solidFill>
          <a:schemeClr val="tx1"/>
        </a:solidFill>
        <a:latin typeface="+mn-lt"/>
        <a:ea typeface="+mn-ea"/>
        <a:cs typeface="+mn-cs"/>
      </a:defRPr>
    </a:lvl3pPr>
    <a:lvl4pPr marL="2741796" algn="l" defTabSz="1827864" rtl="0" eaLnBrk="1" latinLnBrk="0" hangingPunct="1">
      <a:defRPr sz="2399" kern="1200">
        <a:solidFill>
          <a:schemeClr val="tx1"/>
        </a:solidFill>
        <a:latin typeface="+mn-lt"/>
        <a:ea typeface="+mn-ea"/>
        <a:cs typeface="+mn-cs"/>
      </a:defRPr>
    </a:lvl4pPr>
    <a:lvl5pPr marL="3655728" algn="l" defTabSz="1827864" rtl="0" eaLnBrk="1" latinLnBrk="0" hangingPunct="1">
      <a:defRPr sz="2399" kern="1200">
        <a:solidFill>
          <a:schemeClr val="tx1"/>
        </a:solidFill>
        <a:latin typeface="+mn-lt"/>
        <a:ea typeface="+mn-ea"/>
        <a:cs typeface="+mn-cs"/>
      </a:defRPr>
    </a:lvl5pPr>
    <a:lvl6pPr marL="4569660" algn="l" defTabSz="1827864" rtl="0" eaLnBrk="1" latinLnBrk="0" hangingPunct="1">
      <a:defRPr sz="2399" kern="1200">
        <a:solidFill>
          <a:schemeClr val="tx1"/>
        </a:solidFill>
        <a:latin typeface="+mn-lt"/>
        <a:ea typeface="+mn-ea"/>
        <a:cs typeface="+mn-cs"/>
      </a:defRPr>
    </a:lvl6pPr>
    <a:lvl7pPr marL="5483592" algn="l" defTabSz="1827864" rtl="0" eaLnBrk="1" latinLnBrk="0" hangingPunct="1">
      <a:defRPr sz="2399" kern="1200">
        <a:solidFill>
          <a:schemeClr val="tx1"/>
        </a:solidFill>
        <a:latin typeface="+mn-lt"/>
        <a:ea typeface="+mn-ea"/>
        <a:cs typeface="+mn-cs"/>
      </a:defRPr>
    </a:lvl7pPr>
    <a:lvl8pPr marL="6397526" algn="l" defTabSz="1827864" rtl="0" eaLnBrk="1" latinLnBrk="0" hangingPunct="1">
      <a:defRPr sz="2399" kern="1200">
        <a:solidFill>
          <a:schemeClr val="tx1"/>
        </a:solidFill>
        <a:latin typeface="+mn-lt"/>
        <a:ea typeface="+mn-ea"/>
        <a:cs typeface="+mn-cs"/>
      </a:defRPr>
    </a:lvl8pPr>
    <a:lvl9pPr marL="7311458" algn="l" defTabSz="1827864" rtl="0" eaLnBrk="1" latinLnBrk="0" hangingPunct="1">
      <a:defRPr sz="2399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271282-9224-455F-A57E-7968FE50BDD1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59181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271282-9224-455F-A57E-7968FE50BDD1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02278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271282-9224-455F-A57E-7968FE50BDD1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38875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271282-9224-455F-A57E-7968FE50BDD1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0921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271282-9224-455F-A57E-7968FE50BDD1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72260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271282-9224-455F-A57E-7968FE50BDD1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90150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271282-9224-455F-A57E-7968FE50BDD1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05072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271282-9224-455F-A57E-7968FE50BDD1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02049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271282-9224-455F-A57E-7968FE50BDD1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37233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271282-9224-455F-A57E-7968FE50BDD1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93163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6413" y="2244726"/>
            <a:ext cx="18278475" cy="4775200"/>
          </a:xfrm>
        </p:spPr>
        <p:txBody>
          <a:bodyPr anchor="b"/>
          <a:lstStyle>
            <a:lvl1pPr algn="ctr">
              <a:defRPr sz="11994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6413" y="7204076"/>
            <a:ext cx="18278475" cy="3311524"/>
          </a:xfrm>
        </p:spPr>
        <p:txBody>
          <a:bodyPr/>
          <a:lstStyle>
            <a:lvl1pPr marL="0" indent="0" algn="ctr">
              <a:buNone/>
              <a:defRPr sz="4798"/>
            </a:lvl1pPr>
            <a:lvl2pPr marL="913943" indent="0" algn="ctr">
              <a:buNone/>
              <a:defRPr sz="3998"/>
            </a:lvl2pPr>
            <a:lvl3pPr marL="1827886" indent="0" algn="ctr">
              <a:buNone/>
              <a:defRPr sz="3598"/>
            </a:lvl3pPr>
            <a:lvl4pPr marL="2741828" indent="0" algn="ctr">
              <a:buNone/>
              <a:defRPr sz="3198"/>
            </a:lvl4pPr>
            <a:lvl5pPr marL="3655771" indent="0" algn="ctr">
              <a:buNone/>
              <a:defRPr sz="3198"/>
            </a:lvl5pPr>
            <a:lvl6pPr marL="4569714" indent="0" algn="ctr">
              <a:buNone/>
              <a:defRPr sz="3198"/>
            </a:lvl6pPr>
            <a:lvl7pPr marL="5483657" indent="0" algn="ctr">
              <a:buNone/>
              <a:defRPr sz="3198"/>
            </a:lvl7pPr>
            <a:lvl8pPr marL="6397600" indent="0" algn="ctr">
              <a:buNone/>
              <a:defRPr sz="3198"/>
            </a:lvl8pPr>
            <a:lvl9pPr marL="7311542" indent="0" algn="ctr">
              <a:buNone/>
              <a:defRPr sz="3198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67F5653-76E0-42F8-92E1-1302A644EA98}" type="datetimeFigureOut">
              <a:rPr lang="zh-CN" altLang="en-US" smtClean="0"/>
              <a:t>2021/5/5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7F371FB-48DE-436C-8DC0-C0FA19D2A4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48586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E97CAC6-3487-4B84-A527-4B0978F38CB7}" type="datetimeFigureOut">
              <a:rPr lang="zh-CN" altLang="en-US" smtClean="0"/>
              <a:t>2021/5/5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3FCD4BB-C23D-42FC-A8B3-B6DC6ECEF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19203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7440711" y="730250"/>
            <a:ext cx="5255062" cy="11623676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75527" y="730250"/>
            <a:ext cx="15460543" cy="11623676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C2173D4-66F5-42F3-8EDD-E9FCBD78934D}" type="datetimeFigureOut">
              <a:rPr lang="zh-CN" altLang="en-US" smtClean="0"/>
              <a:t>2021/5/5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B81F99D-11EB-4D67-8CCC-9EA3546D52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19007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平行四边形 49"/>
          <p:cNvSpPr>
            <a:spLocks noChangeArrowheads="1"/>
          </p:cNvSpPr>
          <p:nvPr userDrawn="1"/>
        </p:nvSpPr>
        <p:spPr bwMode="auto">
          <a:xfrm>
            <a:off x="1244995" y="330712"/>
            <a:ext cx="23165428" cy="1101724"/>
          </a:xfrm>
          <a:prstGeom prst="parallelogram">
            <a:avLst>
              <a:gd name="adj" fmla="val 41491"/>
            </a:avLst>
          </a:prstGeom>
          <a:solidFill>
            <a:srgbClr val="40404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90204" pitchFamily="34" charset="0"/>
              <a:buNone/>
            </a:pPr>
            <a:endParaRPr lang="zh-CN" altLang="en-US" sz="3598" dirty="0">
              <a:solidFill>
                <a:srgbClr val="FFFFFF"/>
              </a:solidFill>
            </a:endParaRPr>
          </a:p>
        </p:txBody>
      </p:sp>
      <p:sp>
        <p:nvSpPr>
          <p:cNvPr id="3" name="平行四边形 50"/>
          <p:cNvSpPr>
            <a:spLocks noChangeArrowheads="1"/>
          </p:cNvSpPr>
          <p:nvPr userDrawn="1"/>
        </p:nvSpPr>
        <p:spPr bwMode="auto">
          <a:xfrm>
            <a:off x="12696" y="330712"/>
            <a:ext cx="1504166" cy="1101724"/>
          </a:xfrm>
          <a:prstGeom prst="parallelogram">
            <a:avLst>
              <a:gd name="adj" fmla="val 41517"/>
            </a:avLst>
          </a:pr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90204" pitchFamily="34" charset="0"/>
              <a:buNone/>
            </a:pPr>
            <a:endParaRPr lang="zh-CN" altLang="en-US" sz="3598">
              <a:solidFill>
                <a:srgbClr val="FFFFFF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861DA05-CA71-EB49-99F7-4842360F2F76}"/>
              </a:ext>
            </a:extLst>
          </p:cNvPr>
          <p:cNvSpPr txBox="1"/>
          <p:nvPr userDrawn="1"/>
        </p:nvSpPr>
        <p:spPr>
          <a:xfrm>
            <a:off x="18066327" y="609599"/>
            <a:ext cx="5209309" cy="5264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>
                <a:solidFill>
                  <a:schemeClr val="bg1"/>
                </a:solidFill>
              </a:rPr>
              <a:t>《</a:t>
            </a:r>
            <a:r>
              <a:rPr kumimoji="1" lang="en" altLang="zh-CN" sz="2800" b="1" dirty="0" err="1">
                <a:solidFill>
                  <a:schemeClr val="bg1"/>
                </a:solidFill>
              </a:rPr>
              <a:t>Jupyter</a:t>
            </a:r>
            <a:r>
              <a:rPr kumimoji="1" lang="zh-CN" altLang="en-US" sz="2800" b="1" dirty="0">
                <a:solidFill>
                  <a:schemeClr val="bg1"/>
                </a:solidFill>
              </a:rPr>
              <a:t>金融应用从入门到实践</a:t>
            </a:r>
            <a:r>
              <a:rPr kumimoji="1" lang="en-US" altLang="zh-CN" sz="2800" b="1" dirty="0">
                <a:solidFill>
                  <a:schemeClr val="bg1"/>
                </a:solidFill>
              </a:rPr>
              <a:t>》</a:t>
            </a:r>
            <a:endParaRPr kumimoji="1" lang="zh-CN" altLang="en-U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7331450"/>
      </p:ext>
    </p:extLst>
  </p:cSld>
  <p:clrMapOvr>
    <a:masterClrMapping/>
  </p:clrMapOvr>
  <p:transition spd="slow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54B13A-C25E-4BD4-A182-EF99CDEA6C38}" type="datetimeFigureOut">
              <a:rPr lang="zh-CN" altLang="en-US" smtClean="0"/>
              <a:t>2021/5/5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AEC15BD-7B16-492D-AC1C-CD5CEF536D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55966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2834" y="3419477"/>
            <a:ext cx="21020246" cy="5705474"/>
          </a:xfrm>
        </p:spPr>
        <p:txBody>
          <a:bodyPr anchor="b"/>
          <a:lstStyle>
            <a:lvl1pPr>
              <a:defRPr sz="11994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62834" y="9178927"/>
            <a:ext cx="21020246" cy="3000374"/>
          </a:xfrm>
        </p:spPr>
        <p:txBody>
          <a:bodyPr/>
          <a:lstStyle>
            <a:lvl1pPr marL="0" indent="0">
              <a:buNone/>
              <a:defRPr sz="4798">
                <a:solidFill>
                  <a:schemeClr val="tx1">
                    <a:tint val="75000"/>
                  </a:schemeClr>
                </a:solidFill>
              </a:defRPr>
            </a:lvl1pPr>
            <a:lvl2pPr marL="913943" indent="0">
              <a:buNone/>
              <a:defRPr sz="3998">
                <a:solidFill>
                  <a:schemeClr val="tx1">
                    <a:tint val="75000"/>
                  </a:schemeClr>
                </a:solidFill>
              </a:defRPr>
            </a:lvl2pPr>
            <a:lvl3pPr marL="1827886" indent="0">
              <a:buNone/>
              <a:defRPr sz="3598">
                <a:solidFill>
                  <a:schemeClr val="tx1">
                    <a:tint val="75000"/>
                  </a:schemeClr>
                </a:solidFill>
              </a:defRPr>
            </a:lvl3pPr>
            <a:lvl4pPr marL="2741828" indent="0">
              <a:buNone/>
              <a:defRPr sz="3198">
                <a:solidFill>
                  <a:schemeClr val="tx1">
                    <a:tint val="75000"/>
                  </a:schemeClr>
                </a:solidFill>
              </a:defRPr>
            </a:lvl4pPr>
            <a:lvl5pPr marL="3655771" indent="0">
              <a:buNone/>
              <a:defRPr sz="3198">
                <a:solidFill>
                  <a:schemeClr val="tx1">
                    <a:tint val="75000"/>
                  </a:schemeClr>
                </a:solidFill>
              </a:defRPr>
            </a:lvl5pPr>
            <a:lvl6pPr marL="4569714" indent="0">
              <a:buNone/>
              <a:defRPr sz="3198">
                <a:solidFill>
                  <a:schemeClr val="tx1">
                    <a:tint val="75000"/>
                  </a:schemeClr>
                </a:solidFill>
              </a:defRPr>
            </a:lvl6pPr>
            <a:lvl7pPr marL="5483657" indent="0">
              <a:buNone/>
              <a:defRPr sz="3198">
                <a:solidFill>
                  <a:schemeClr val="tx1">
                    <a:tint val="75000"/>
                  </a:schemeClr>
                </a:solidFill>
              </a:defRPr>
            </a:lvl7pPr>
            <a:lvl8pPr marL="6397600" indent="0">
              <a:buNone/>
              <a:defRPr sz="3198">
                <a:solidFill>
                  <a:schemeClr val="tx1">
                    <a:tint val="75000"/>
                  </a:schemeClr>
                </a:solidFill>
              </a:defRPr>
            </a:lvl8pPr>
            <a:lvl9pPr marL="7311542" indent="0">
              <a:buNone/>
              <a:defRPr sz="319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F874B35-2CB5-478A-93D6-6F5A758111CC}" type="datetimeFigureOut">
              <a:rPr lang="zh-CN" altLang="en-US" smtClean="0"/>
              <a:t>2021/5/5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72E4B2B-5049-4B41-91A8-FF818986E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29124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75527" y="3651250"/>
            <a:ext cx="10357803" cy="870267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337970" y="3651250"/>
            <a:ext cx="10357803" cy="870267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765F18A-B9DB-4EC7-B8DD-93BAD9A9D6F4}" type="datetimeFigureOut">
              <a:rPr lang="zh-CN" altLang="en-US" smtClean="0"/>
              <a:t>2021/5/5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2DB3ECB-D89B-4A56-AC36-12AE696FE39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54098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8701" y="730251"/>
            <a:ext cx="21020246" cy="2651126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8702" y="3362326"/>
            <a:ext cx="10310201" cy="1647824"/>
          </a:xfrm>
        </p:spPr>
        <p:txBody>
          <a:bodyPr anchor="b"/>
          <a:lstStyle>
            <a:lvl1pPr marL="0" indent="0">
              <a:buNone/>
              <a:defRPr sz="4798" b="1"/>
            </a:lvl1pPr>
            <a:lvl2pPr marL="913943" indent="0">
              <a:buNone/>
              <a:defRPr sz="3998" b="1"/>
            </a:lvl2pPr>
            <a:lvl3pPr marL="1827886" indent="0">
              <a:buNone/>
              <a:defRPr sz="3598" b="1"/>
            </a:lvl3pPr>
            <a:lvl4pPr marL="2741828" indent="0">
              <a:buNone/>
              <a:defRPr sz="3198" b="1"/>
            </a:lvl4pPr>
            <a:lvl5pPr marL="3655771" indent="0">
              <a:buNone/>
              <a:defRPr sz="3198" b="1"/>
            </a:lvl5pPr>
            <a:lvl6pPr marL="4569714" indent="0">
              <a:buNone/>
              <a:defRPr sz="3198" b="1"/>
            </a:lvl6pPr>
            <a:lvl7pPr marL="5483657" indent="0">
              <a:buNone/>
              <a:defRPr sz="3198" b="1"/>
            </a:lvl7pPr>
            <a:lvl8pPr marL="6397600" indent="0">
              <a:buNone/>
              <a:defRPr sz="3198" b="1"/>
            </a:lvl8pPr>
            <a:lvl9pPr marL="7311542" indent="0">
              <a:buNone/>
              <a:defRPr sz="3198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78702" y="5010150"/>
            <a:ext cx="10310201" cy="736917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337971" y="3362326"/>
            <a:ext cx="10360977" cy="1647824"/>
          </a:xfrm>
        </p:spPr>
        <p:txBody>
          <a:bodyPr anchor="b"/>
          <a:lstStyle>
            <a:lvl1pPr marL="0" indent="0">
              <a:buNone/>
              <a:defRPr sz="4798" b="1"/>
            </a:lvl1pPr>
            <a:lvl2pPr marL="913943" indent="0">
              <a:buNone/>
              <a:defRPr sz="3998" b="1"/>
            </a:lvl2pPr>
            <a:lvl3pPr marL="1827886" indent="0">
              <a:buNone/>
              <a:defRPr sz="3598" b="1"/>
            </a:lvl3pPr>
            <a:lvl4pPr marL="2741828" indent="0">
              <a:buNone/>
              <a:defRPr sz="3198" b="1"/>
            </a:lvl4pPr>
            <a:lvl5pPr marL="3655771" indent="0">
              <a:buNone/>
              <a:defRPr sz="3198" b="1"/>
            </a:lvl5pPr>
            <a:lvl6pPr marL="4569714" indent="0">
              <a:buNone/>
              <a:defRPr sz="3198" b="1"/>
            </a:lvl6pPr>
            <a:lvl7pPr marL="5483657" indent="0">
              <a:buNone/>
              <a:defRPr sz="3198" b="1"/>
            </a:lvl7pPr>
            <a:lvl8pPr marL="6397600" indent="0">
              <a:buNone/>
              <a:defRPr sz="3198" b="1"/>
            </a:lvl8pPr>
            <a:lvl9pPr marL="7311542" indent="0">
              <a:buNone/>
              <a:defRPr sz="3198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337971" y="5010150"/>
            <a:ext cx="10360977" cy="736917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DDAE942-DEDF-46C5-8F0D-85A73406F10B}" type="datetimeFigureOut">
              <a:rPr lang="zh-CN" altLang="en-US" smtClean="0"/>
              <a:t>2021/5/5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A880A67-37C3-4CF9-9BDF-705F68B3761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36589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00EFE5F-2A43-4D9F-9B11-909316E3C1C9}" type="datetimeFigureOut">
              <a:rPr lang="zh-CN" altLang="en-US" smtClean="0"/>
              <a:t>2021/5/5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B8944C7-9264-40D1-83B9-994B3139A3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26397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6D8482B-9714-4ADC-BDF6-AB1BEB5DA2D8}" type="datetimeFigureOut">
              <a:rPr lang="zh-CN" altLang="en-US" smtClean="0"/>
              <a:t>2021/5/5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9559ED-EDD0-43BF-AD2A-E750636F375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96280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8702" y="914400"/>
            <a:ext cx="7860378" cy="3200400"/>
          </a:xfrm>
        </p:spPr>
        <p:txBody>
          <a:bodyPr anchor="b"/>
          <a:lstStyle>
            <a:lvl1pPr>
              <a:defRPr sz="6397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360977" y="1974851"/>
            <a:ext cx="12337971" cy="9747250"/>
          </a:xfrm>
        </p:spPr>
        <p:txBody>
          <a:bodyPr/>
          <a:lstStyle>
            <a:lvl1pPr>
              <a:defRPr sz="6397"/>
            </a:lvl1pPr>
            <a:lvl2pPr>
              <a:defRPr sz="5597"/>
            </a:lvl2pPr>
            <a:lvl3pPr>
              <a:defRPr sz="4798"/>
            </a:lvl3pPr>
            <a:lvl4pPr>
              <a:defRPr sz="3998"/>
            </a:lvl4pPr>
            <a:lvl5pPr>
              <a:defRPr sz="3998"/>
            </a:lvl5pPr>
            <a:lvl6pPr>
              <a:defRPr sz="3998"/>
            </a:lvl6pPr>
            <a:lvl7pPr>
              <a:defRPr sz="3998"/>
            </a:lvl7pPr>
            <a:lvl8pPr>
              <a:defRPr sz="3998"/>
            </a:lvl8pPr>
            <a:lvl9pPr>
              <a:defRPr sz="3998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8702" y="4114800"/>
            <a:ext cx="7860378" cy="7623176"/>
          </a:xfrm>
        </p:spPr>
        <p:txBody>
          <a:bodyPr/>
          <a:lstStyle>
            <a:lvl1pPr marL="0" indent="0">
              <a:buNone/>
              <a:defRPr sz="3198"/>
            </a:lvl1pPr>
            <a:lvl2pPr marL="913943" indent="0">
              <a:buNone/>
              <a:defRPr sz="2799"/>
            </a:lvl2pPr>
            <a:lvl3pPr marL="1827886" indent="0">
              <a:buNone/>
              <a:defRPr sz="2399"/>
            </a:lvl3pPr>
            <a:lvl4pPr marL="2741828" indent="0">
              <a:buNone/>
              <a:defRPr sz="1999"/>
            </a:lvl4pPr>
            <a:lvl5pPr marL="3655771" indent="0">
              <a:buNone/>
              <a:defRPr sz="1999"/>
            </a:lvl5pPr>
            <a:lvl6pPr marL="4569714" indent="0">
              <a:buNone/>
              <a:defRPr sz="1999"/>
            </a:lvl6pPr>
            <a:lvl7pPr marL="5483657" indent="0">
              <a:buNone/>
              <a:defRPr sz="1999"/>
            </a:lvl7pPr>
            <a:lvl8pPr marL="6397600" indent="0">
              <a:buNone/>
              <a:defRPr sz="1999"/>
            </a:lvl8pPr>
            <a:lvl9pPr marL="7311542" indent="0">
              <a:buNone/>
              <a:defRPr sz="1999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C921D7F-B211-4655-91B5-D6DC942F7F91}" type="datetimeFigureOut">
              <a:rPr lang="zh-CN" altLang="en-US" smtClean="0"/>
              <a:t>2021/5/5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E244EC9-776D-4F5D-B210-015A3A3FF53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64996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8702" y="914400"/>
            <a:ext cx="7860378" cy="3200400"/>
          </a:xfrm>
        </p:spPr>
        <p:txBody>
          <a:bodyPr anchor="b"/>
          <a:lstStyle>
            <a:lvl1pPr>
              <a:defRPr sz="6397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360977" y="1974851"/>
            <a:ext cx="12337971" cy="9747250"/>
          </a:xfrm>
        </p:spPr>
        <p:txBody>
          <a:bodyPr anchor="t"/>
          <a:lstStyle>
            <a:lvl1pPr marL="0" indent="0">
              <a:buNone/>
              <a:defRPr sz="6397"/>
            </a:lvl1pPr>
            <a:lvl2pPr marL="913943" indent="0">
              <a:buNone/>
              <a:defRPr sz="5597"/>
            </a:lvl2pPr>
            <a:lvl3pPr marL="1827886" indent="0">
              <a:buNone/>
              <a:defRPr sz="4798"/>
            </a:lvl3pPr>
            <a:lvl4pPr marL="2741828" indent="0">
              <a:buNone/>
              <a:defRPr sz="3998"/>
            </a:lvl4pPr>
            <a:lvl5pPr marL="3655771" indent="0">
              <a:buNone/>
              <a:defRPr sz="3998"/>
            </a:lvl5pPr>
            <a:lvl6pPr marL="4569714" indent="0">
              <a:buNone/>
              <a:defRPr sz="3998"/>
            </a:lvl6pPr>
            <a:lvl7pPr marL="5483657" indent="0">
              <a:buNone/>
              <a:defRPr sz="3998"/>
            </a:lvl7pPr>
            <a:lvl8pPr marL="6397600" indent="0">
              <a:buNone/>
              <a:defRPr sz="3998"/>
            </a:lvl8pPr>
            <a:lvl9pPr marL="7311542" indent="0">
              <a:buNone/>
              <a:defRPr sz="3998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8702" y="4114800"/>
            <a:ext cx="7860378" cy="7623176"/>
          </a:xfrm>
        </p:spPr>
        <p:txBody>
          <a:bodyPr/>
          <a:lstStyle>
            <a:lvl1pPr marL="0" indent="0">
              <a:buNone/>
              <a:defRPr sz="3198"/>
            </a:lvl1pPr>
            <a:lvl2pPr marL="913943" indent="0">
              <a:buNone/>
              <a:defRPr sz="2799"/>
            </a:lvl2pPr>
            <a:lvl3pPr marL="1827886" indent="0">
              <a:buNone/>
              <a:defRPr sz="2399"/>
            </a:lvl3pPr>
            <a:lvl4pPr marL="2741828" indent="0">
              <a:buNone/>
              <a:defRPr sz="1999"/>
            </a:lvl4pPr>
            <a:lvl5pPr marL="3655771" indent="0">
              <a:buNone/>
              <a:defRPr sz="1999"/>
            </a:lvl5pPr>
            <a:lvl6pPr marL="4569714" indent="0">
              <a:buNone/>
              <a:defRPr sz="1999"/>
            </a:lvl6pPr>
            <a:lvl7pPr marL="5483657" indent="0">
              <a:buNone/>
              <a:defRPr sz="1999"/>
            </a:lvl7pPr>
            <a:lvl8pPr marL="6397600" indent="0">
              <a:buNone/>
              <a:defRPr sz="1999"/>
            </a:lvl8pPr>
            <a:lvl9pPr marL="7311542" indent="0">
              <a:buNone/>
              <a:defRPr sz="1999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C7D0A83-28AD-47D5-961B-D3CDE6CF1ABC}" type="datetimeFigureOut">
              <a:rPr lang="zh-CN" altLang="en-US" smtClean="0"/>
              <a:t>2021/5/5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A4E83A0-8CC4-4444-A699-95E94BD67A7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9495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5527" y="730251"/>
            <a:ext cx="21020246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5527" y="3651250"/>
            <a:ext cx="21020246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675527" y="12712701"/>
            <a:ext cx="5483543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39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C5DA89F0-6659-4D88-AC57-367E293871F8}" type="datetimeFigureOut">
              <a:rPr lang="zh-CN" altLang="en-US" smtClean="0"/>
              <a:t>2021/5/5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72993" y="12712701"/>
            <a:ext cx="8225314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39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212230" y="12712701"/>
            <a:ext cx="5483543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39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863E17F0-A094-4CA3-94BB-0BB941CA987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37905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1827886" rtl="0" eaLnBrk="1" latinLnBrk="0" hangingPunct="1">
        <a:lnSpc>
          <a:spcPct val="90000"/>
        </a:lnSpc>
        <a:spcBef>
          <a:spcPct val="0"/>
        </a:spcBef>
        <a:buNone/>
        <a:defRPr sz="8796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6971" indent="-456971" algn="l" defTabSz="1827886" rtl="0" eaLnBrk="1" latinLnBrk="0" hangingPunct="1">
        <a:lnSpc>
          <a:spcPct val="90000"/>
        </a:lnSpc>
        <a:spcBef>
          <a:spcPts val="1999"/>
        </a:spcBef>
        <a:buFont typeface="Arial" panose="020B0604020202020204" pitchFamily="34" charset="0"/>
        <a:buChar char="•"/>
        <a:defRPr sz="5597" kern="1200">
          <a:solidFill>
            <a:schemeClr val="tx1"/>
          </a:solidFill>
          <a:latin typeface="+mn-lt"/>
          <a:ea typeface="+mn-ea"/>
          <a:cs typeface="+mn-cs"/>
        </a:defRPr>
      </a:lvl1pPr>
      <a:lvl2pPr marL="1370914" indent="-456971" algn="l" defTabSz="1827886" rtl="0" eaLnBrk="1" latinLnBrk="0" hangingPunct="1">
        <a:lnSpc>
          <a:spcPct val="90000"/>
        </a:lnSpc>
        <a:spcBef>
          <a:spcPts val="999"/>
        </a:spcBef>
        <a:buFont typeface="Arial" panose="020B0604020202020204" pitchFamily="34" charset="0"/>
        <a:buChar char="•"/>
        <a:defRPr sz="4798" kern="1200">
          <a:solidFill>
            <a:schemeClr val="tx1"/>
          </a:solidFill>
          <a:latin typeface="+mn-lt"/>
          <a:ea typeface="+mn-ea"/>
          <a:cs typeface="+mn-cs"/>
        </a:defRPr>
      </a:lvl2pPr>
      <a:lvl3pPr marL="2284857" indent="-456971" algn="l" defTabSz="1827886" rtl="0" eaLnBrk="1" latinLnBrk="0" hangingPunct="1">
        <a:lnSpc>
          <a:spcPct val="90000"/>
        </a:lnSpc>
        <a:spcBef>
          <a:spcPts val="999"/>
        </a:spcBef>
        <a:buFont typeface="Arial" panose="020B0604020202020204" pitchFamily="34" charset="0"/>
        <a:buChar char="•"/>
        <a:defRPr sz="3998" kern="1200">
          <a:solidFill>
            <a:schemeClr val="tx1"/>
          </a:solidFill>
          <a:latin typeface="+mn-lt"/>
          <a:ea typeface="+mn-ea"/>
          <a:cs typeface="+mn-cs"/>
        </a:defRPr>
      </a:lvl3pPr>
      <a:lvl4pPr marL="3198800" indent="-456971" algn="l" defTabSz="1827886" rtl="0" eaLnBrk="1" latinLnBrk="0" hangingPunct="1">
        <a:lnSpc>
          <a:spcPct val="90000"/>
        </a:lnSpc>
        <a:spcBef>
          <a:spcPts val="999"/>
        </a:spcBef>
        <a:buFont typeface="Arial" panose="020B0604020202020204" pitchFamily="34" charset="0"/>
        <a:buChar char="•"/>
        <a:defRPr sz="3598" kern="1200">
          <a:solidFill>
            <a:schemeClr val="tx1"/>
          </a:solidFill>
          <a:latin typeface="+mn-lt"/>
          <a:ea typeface="+mn-ea"/>
          <a:cs typeface="+mn-cs"/>
        </a:defRPr>
      </a:lvl4pPr>
      <a:lvl5pPr marL="4112743" indent="-456971" algn="l" defTabSz="1827886" rtl="0" eaLnBrk="1" latinLnBrk="0" hangingPunct="1">
        <a:lnSpc>
          <a:spcPct val="90000"/>
        </a:lnSpc>
        <a:spcBef>
          <a:spcPts val="999"/>
        </a:spcBef>
        <a:buFont typeface="Arial" panose="020B0604020202020204" pitchFamily="34" charset="0"/>
        <a:buChar char="•"/>
        <a:defRPr sz="3598" kern="1200">
          <a:solidFill>
            <a:schemeClr val="tx1"/>
          </a:solidFill>
          <a:latin typeface="+mn-lt"/>
          <a:ea typeface="+mn-ea"/>
          <a:cs typeface="+mn-cs"/>
        </a:defRPr>
      </a:lvl5pPr>
      <a:lvl6pPr marL="5026685" indent="-456971" algn="l" defTabSz="1827886" rtl="0" eaLnBrk="1" latinLnBrk="0" hangingPunct="1">
        <a:lnSpc>
          <a:spcPct val="90000"/>
        </a:lnSpc>
        <a:spcBef>
          <a:spcPts val="999"/>
        </a:spcBef>
        <a:buFont typeface="Arial" panose="020B0604020202020204" pitchFamily="34" charset="0"/>
        <a:buChar char="•"/>
        <a:defRPr sz="3598" kern="1200">
          <a:solidFill>
            <a:schemeClr val="tx1"/>
          </a:solidFill>
          <a:latin typeface="+mn-lt"/>
          <a:ea typeface="+mn-ea"/>
          <a:cs typeface="+mn-cs"/>
        </a:defRPr>
      </a:lvl6pPr>
      <a:lvl7pPr marL="5940628" indent="-456971" algn="l" defTabSz="1827886" rtl="0" eaLnBrk="1" latinLnBrk="0" hangingPunct="1">
        <a:lnSpc>
          <a:spcPct val="90000"/>
        </a:lnSpc>
        <a:spcBef>
          <a:spcPts val="999"/>
        </a:spcBef>
        <a:buFont typeface="Arial" panose="020B0604020202020204" pitchFamily="34" charset="0"/>
        <a:buChar char="•"/>
        <a:defRPr sz="3598" kern="1200">
          <a:solidFill>
            <a:schemeClr val="tx1"/>
          </a:solidFill>
          <a:latin typeface="+mn-lt"/>
          <a:ea typeface="+mn-ea"/>
          <a:cs typeface="+mn-cs"/>
        </a:defRPr>
      </a:lvl7pPr>
      <a:lvl8pPr marL="6854571" indent="-456971" algn="l" defTabSz="1827886" rtl="0" eaLnBrk="1" latinLnBrk="0" hangingPunct="1">
        <a:lnSpc>
          <a:spcPct val="90000"/>
        </a:lnSpc>
        <a:spcBef>
          <a:spcPts val="999"/>
        </a:spcBef>
        <a:buFont typeface="Arial" panose="020B0604020202020204" pitchFamily="34" charset="0"/>
        <a:buChar char="•"/>
        <a:defRPr sz="3598" kern="1200">
          <a:solidFill>
            <a:schemeClr val="tx1"/>
          </a:solidFill>
          <a:latin typeface="+mn-lt"/>
          <a:ea typeface="+mn-ea"/>
          <a:cs typeface="+mn-cs"/>
        </a:defRPr>
      </a:lvl8pPr>
      <a:lvl9pPr marL="7768514" indent="-456971" algn="l" defTabSz="1827886" rtl="0" eaLnBrk="1" latinLnBrk="0" hangingPunct="1">
        <a:lnSpc>
          <a:spcPct val="90000"/>
        </a:lnSpc>
        <a:spcBef>
          <a:spcPts val="999"/>
        </a:spcBef>
        <a:buFont typeface="Arial" panose="020B0604020202020204" pitchFamily="34" charset="0"/>
        <a:buChar char="•"/>
        <a:defRPr sz="35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7886" rtl="0" eaLnBrk="1" latinLnBrk="0" hangingPunct="1">
        <a:defRPr sz="3598" kern="1200">
          <a:solidFill>
            <a:schemeClr val="tx1"/>
          </a:solidFill>
          <a:latin typeface="+mn-lt"/>
          <a:ea typeface="+mn-ea"/>
          <a:cs typeface="+mn-cs"/>
        </a:defRPr>
      </a:lvl1pPr>
      <a:lvl2pPr marL="913943" algn="l" defTabSz="1827886" rtl="0" eaLnBrk="1" latinLnBrk="0" hangingPunct="1">
        <a:defRPr sz="3598" kern="1200">
          <a:solidFill>
            <a:schemeClr val="tx1"/>
          </a:solidFill>
          <a:latin typeface="+mn-lt"/>
          <a:ea typeface="+mn-ea"/>
          <a:cs typeface="+mn-cs"/>
        </a:defRPr>
      </a:lvl2pPr>
      <a:lvl3pPr marL="1827886" algn="l" defTabSz="1827886" rtl="0" eaLnBrk="1" latinLnBrk="0" hangingPunct="1">
        <a:defRPr sz="3598" kern="1200">
          <a:solidFill>
            <a:schemeClr val="tx1"/>
          </a:solidFill>
          <a:latin typeface="+mn-lt"/>
          <a:ea typeface="+mn-ea"/>
          <a:cs typeface="+mn-cs"/>
        </a:defRPr>
      </a:lvl3pPr>
      <a:lvl4pPr marL="2741828" algn="l" defTabSz="1827886" rtl="0" eaLnBrk="1" latinLnBrk="0" hangingPunct="1">
        <a:defRPr sz="3598" kern="1200">
          <a:solidFill>
            <a:schemeClr val="tx1"/>
          </a:solidFill>
          <a:latin typeface="+mn-lt"/>
          <a:ea typeface="+mn-ea"/>
          <a:cs typeface="+mn-cs"/>
        </a:defRPr>
      </a:lvl4pPr>
      <a:lvl5pPr marL="3655771" algn="l" defTabSz="1827886" rtl="0" eaLnBrk="1" latinLnBrk="0" hangingPunct="1">
        <a:defRPr sz="3598" kern="1200">
          <a:solidFill>
            <a:schemeClr val="tx1"/>
          </a:solidFill>
          <a:latin typeface="+mn-lt"/>
          <a:ea typeface="+mn-ea"/>
          <a:cs typeface="+mn-cs"/>
        </a:defRPr>
      </a:lvl5pPr>
      <a:lvl6pPr marL="4569714" algn="l" defTabSz="1827886" rtl="0" eaLnBrk="1" latinLnBrk="0" hangingPunct="1">
        <a:defRPr sz="3598" kern="1200">
          <a:solidFill>
            <a:schemeClr val="tx1"/>
          </a:solidFill>
          <a:latin typeface="+mn-lt"/>
          <a:ea typeface="+mn-ea"/>
          <a:cs typeface="+mn-cs"/>
        </a:defRPr>
      </a:lvl6pPr>
      <a:lvl7pPr marL="5483657" algn="l" defTabSz="1827886" rtl="0" eaLnBrk="1" latinLnBrk="0" hangingPunct="1">
        <a:defRPr sz="3598" kern="1200">
          <a:solidFill>
            <a:schemeClr val="tx1"/>
          </a:solidFill>
          <a:latin typeface="+mn-lt"/>
          <a:ea typeface="+mn-ea"/>
          <a:cs typeface="+mn-cs"/>
        </a:defRPr>
      </a:lvl7pPr>
      <a:lvl8pPr marL="6397600" algn="l" defTabSz="1827886" rtl="0" eaLnBrk="1" latinLnBrk="0" hangingPunct="1">
        <a:defRPr sz="3598" kern="1200">
          <a:solidFill>
            <a:schemeClr val="tx1"/>
          </a:solidFill>
          <a:latin typeface="+mn-lt"/>
          <a:ea typeface="+mn-ea"/>
          <a:cs typeface="+mn-cs"/>
        </a:defRPr>
      </a:lvl8pPr>
      <a:lvl9pPr marL="7311542" algn="l" defTabSz="1827886" rtl="0" eaLnBrk="1" latinLnBrk="0" hangingPunct="1">
        <a:defRPr sz="35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图片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8817" y="1012699"/>
            <a:ext cx="14952808" cy="74827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7" name="矩形 6"/>
          <p:cNvSpPr>
            <a:spLocks noChangeArrowheads="1"/>
          </p:cNvSpPr>
          <p:nvPr/>
        </p:nvSpPr>
        <p:spPr bwMode="auto">
          <a:xfrm>
            <a:off x="0" y="9871014"/>
            <a:ext cx="24371300" cy="3841414"/>
          </a:xfrm>
          <a:prstGeom prst="rect">
            <a:avLst/>
          </a:pr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3598">
              <a:solidFill>
                <a:srgbClr val="FFFFFF"/>
              </a:solidFill>
            </a:endParaRPr>
          </a:p>
        </p:txBody>
      </p:sp>
      <p:sp>
        <p:nvSpPr>
          <p:cNvPr id="16393" name="文本框 58"/>
          <p:cNvSpPr txBox="1">
            <a:spLocks noChangeArrowheads="1"/>
          </p:cNvSpPr>
          <p:nvPr/>
        </p:nvSpPr>
        <p:spPr bwMode="auto">
          <a:xfrm>
            <a:off x="3171664" y="3096342"/>
            <a:ext cx="18027976" cy="15577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sz="7196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en-US" altLang="zh-CN" sz="7196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7196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章　数据存取</a:t>
            </a:r>
            <a:endParaRPr lang="en-US" altLang="zh-CN" sz="7196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2">
            <a:extLst>
              <a:ext uri="{FF2B5EF4-FFF2-40B4-BE49-F238E27FC236}">
                <a16:creationId xmlns:a16="http://schemas.microsoft.com/office/drawing/2014/main" id="{6BA738F9-62D4-AB45-8043-1194BD1D36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801600" y="11350477"/>
            <a:ext cx="9553903" cy="1069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sz="4800" b="1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Jupyter</a:t>
            </a:r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金融应用从入门到实践</a:t>
            </a:r>
            <a:endParaRPr lang="en-US" altLang="zh-CN" sz="4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图片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8817" y="1012699"/>
            <a:ext cx="14952808" cy="74827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7" name="矩形 6"/>
          <p:cNvSpPr>
            <a:spLocks noChangeArrowheads="1"/>
          </p:cNvSpPr>
          <p:nvPr/>
        </p:nvSpPr>
        <p:spPr bwMode="auto">
          <a:xfrm>
            <a:off x="0" y="9871014"/>
            <a:ext cx="24371300" cy="3841414"/>
          </a:xfrm>
          <a:prstGeom prst="rect">
            <a:avLst/>
          </a:pr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3598">
              <a:solidFill>
                <a:srgbClr val="FFFFFF"/>
              </a:solidFill>
            </a:endParaRPr>
          </a:p>
        </p:txBody>
      </p:sp>
      <p:sp>
        <p:nvSpPr>
          <p:cNvPr id="16393" name="文本框 58"/>
          <p:cNvSpPr txBox="1">
            <a:spLocks noChangeArrowheads="1"/>
          </p:cNvSpPr>
          <p:nvPr/>
        </p:nvSpPr>
        <p:spPr bwMode="auto">
          <a:xfrm>
            <a:off x="3141184" y="5321382"/>
            <a:ext cx="18027976" cy="15576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sz="7196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谢谢！</a:t>
            </a:r>
            <a:endParaRPr lang="en-US" altLang="zh-CN" sz="7196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516655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52"/>
          <p:cNvSpPr>
            <a:spLocks noChangeArrowheads="1"/>
          </p:cNvSpPr>
          <p:nvPr/>
        </p:nvSpPr>
        <p:spPr bwMode="auto">
          <a:xfrm>
            <a:off x="1677794" y="466121"/>
            <a:ext cx="3869970" cy="8306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" altLang="zh-CN" sz="4798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CSV</a:t>
            </a:r>
            <a:r>
              <a:rPr lang="zh-CN" altLang="en-US" sz="4798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数据存取</a:t>
            </a:r>
            <a:endParaRPr lang="zh-CN" altLang="zh-CN" sz="4798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376815F-7094-4241-9C86-58DEFD3ABFD4}"/>
              </a:ext>
            </a:extLst>
          </p:cNvPr>
          <p:cNvSpPr/>
          <p:nvPr/>
        </p:nvSpPr>
        <p:spPr>
          <a:xfrm>
            <a:off x="1677794" y="2353589"/>
            <a:ext cx="2140223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sz="4000" b="1" dirty="0">
                <a:solidFill>
                  <a:srgbClr val="333333"/>
                </a:solidFill>
                <a:latin typeface="Helvetica Neue" panose="02000503000000020004" pitchFamily="2" charset="0"/>
              </a:rPr>
              <a:t>CSV</a:t>
            </a:r>
            <a:r>
              <a:rPr lang="zh-CN" altLang="en-US" sz="4000" b="1" dirty="0">
                <a:solidFill>
                  <a:srgbClr val="333333"/>
                </a:solidFill>
                <a:latin typeface="Helvetica Neue" panose="02000503000000020004" pitchFamily="2" charset="0"/>
              </a:rPr>
              <a:t>是一种使用逗号作为分隔符的特殊的纯文本文件格式，全称为</a:t>
            </a:r>
            <a:r>
              <a:rPr lang="en" altLang="zh-CN" sz="4000" b="1" dirty="0">
                <a:solidFill>
                  <a:srgbClr val="333333"/>
                </a:solidFill>
                <a:latin typeface="Helvetica Neue" panose="02000503000000020004" pitchFamily="2" charset="0"/>
              </a:rPr>
              <a:t>Comma Separate Values</a:t>
            </a:r>
            <a:r>
              <a:rPr lang="zh-CN" altLang="en" sz="4000" b="1" dirty="0">
                <a:solidFill>
                  <a:srgbClr val="333333"/>
                </a:solidFill>
                <a:latin typeface="Helvetica Neue" panose="02000503000000020004" pitchFamily="2" charset="0"/>
              </a:rPr>
              <a:t>。</a:t>
            </a:r>
            <a:r>
              <a:rPr lang="zh-CN" altLang="en-US" sz="4000" b="1" dirty="0">
                <a:solidFill>
                  <a:srgbClr val="333333"/>
                </a:solidFill>
                <a:latin typeface="Helvetica Neue" panose="02000503000000020004" pitchFamily="2" charset="0"/>
              </a:rPr>
              <a:t>文件以纯文本形式存储表格数据，可由任意数目的记录组成，记录间以某种换行符分隔。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6069169-1EA9-A44A-943C-2D9A592C9662}"/>
              </a:ext>
            </a:extLst>
          </p:cNvPr>
          <p:cNvSpPr/>
          <p:nvPr/>
        </p:nvSpPr>
        <p:spPr>
          <a:xfrm>
            <a:off x="1673225" y="3850759"/>
            <a:ext cx="5543121" cy="41624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600" kern="105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      </a:t>
            </a:r>
            <a:r>
              <a:rPr lang="en-US" altLang="zh-CN" sz="3600" kern="105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1</a:t>
            </a:r>
            <a:r>
              <a:rPr lang="zh-CN" altLang="en-US" sz="3600" kern="105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、 </a:t>
            </a:r>
            <a:r>
              <a:rPr lang="zh-CN" altLang="zh-CN" sz="3600" kern="105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使用</a:t>
            </a:r>
            <a:r>
              <a:rPr lang="en-US" altLang="zh-CN" sz="3600" kern="1050" dirty="0">
                <a:latin typeface="Times New Roman" panose="02020603050405020304" pitchFamily="18" charset="0"/>
                <a:ea typeface="方正书宋简体"/>
              </a:rPr>
              <a:t>Python</a:t>
            </a:r>
            <a:r>
              <a:rPr lang="zh-CN" altLang="zh-CN" sz="3600" kern="105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读取</a:t>
            </a:r>
            <a:r>
              <a:rPr lang="en-US" altLang="zh-CN" sz="3600" kern="1050" dirty="0">
                <a:latin typeface="Times New Roman" panose="02020603050405020304" pitchFamily="18" charset="0"/>
                <a:ea typeface="方正书宋简体"/>
              </a:rPr>
              <a:t>CSV</a:t>
            </a:r>
            <a:r>
              <a:rPr lang="zh-CN" altLang="zh-CN" sz="3600" kern="105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文件的常用方式主要是通过</a:t>
            </a:r>
            <a:r>
              <a:rPr lang="en-US" altLang="zh-CN" sz="3600" kern="1050" dirty="0">
                <a:latin typeface="Times New Roman" panose="02020603050405020304" pitchFamily="18" charset="0"/>
                <a:ea typeface="方正书宋简体"/>
              </a:rPr>
              <a:t>Pandas</a:t>
            </a:r>
            <a:r>
              <a:rPr lang="zh-CN" altLang="zh-CN" sz="3600" kern="105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的</a:t>
            </a:r>
            <a:r>
              <a:rPr lang="en-US" altLang="zh-CN" sz="3600" kern="1050" dirty="0" err="1">
                <a:latin typeface="Times New Roman" panose="02020603050405020304" pitchFamily="18" charset="0"/>
                <a:ea typeface="方正书宋简体"/>
              </a:rPr>
              <a:t>read_csv</a:t>
            </a:r>
            <a:r>
              <a:rPr lang="en-US" altLang="zh-CN" sz="3600" kern="1050" dirty="0">
                <a:latin typeface="Times New Roman" panose="02020603050405020304" pitchFamily="18" charset="0"/>
                <a:ea typeface="方正书宋简体"/>
              </a:rPr>
              <a:t>()</a:t>
            </a:r>
            <a:r>
              <a:rPr lang="zh-CN" altLang="en-US" sz="3600" kern="1050" dirty="0">
                <a:latin typeface="Times New Roman" panose="02020603050405020304" pitchFamily="18" charset="0"/>
                <a:ea typeface="方正书宋简体"/>
              </a:rPr>
              <a:t>。</a:t>
            </a:r>
            <a:endParaRPr lang="en-US" altLang="zh-CN" sz="3600" kern="1050" dirty="0">
              <a:latin typeface="Times New Roman" panose="02020603050405020304" pitchFamily="18" charset="0"/>
              <a:ea typeface="方正书宋简体"/>
            </a:endParaRPr>
          </a:p>
          <a:p>
            <a:pPr>
              <a:lnSpc>
                <a:spcPct val="150000"/>
              </a:lnSpc>
            </a:pPr>
            <a:r>
              <a:rPr lang="zh-CN" altLang="en-US" sz="3600" dirty="0"/>
              <a:t>        </a:t>
            </a:r>
            <a:r>
              <a:rPr lang="en" altLang="zh-CN" sz="3600" dirty="0" err="1"/>
              <a:t>read_csv</a:t>
            </a:r>
            <a:r>
              <a:rPr lang="en" altLang="zh-CN" sz="3600" dirty="0"/>
              <a:t>()</a:t>
            </a:r>
            <a:r>
              <a:rPr lang="zh-CN" altLang="en-US" sz="3600" dirty="0"/>
              <a:t>返回的数据格式是</a:t>
            </a:r>
            <a:r>
              <a:rPr lang="en" altLang="zh-CN" sz="3600" dirty="0" err="1"/>
              <a:t>DataFrame</a:t>
            </a:r>
            <a:r>
              <a:rPr lang="zh-CN" altLang="en" sz="3600" dirty="0"/>
              <a:t>。 </a:t>
            </a:r>
            <a:r>
              <a:rPr lang="zh-CN" altLang="zh-CN" sz="3600" dirty="0"/>
              <a:t> </a:t>
            </a:r>
            <a:endParaRPr lang="zh-CN" altLang="en-US" sz="3600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BAD49349-7C87-C841-9AD5-C9582E97B8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6222"/>
          <a:stretch/>
        </p:blipFill>
        <p:spPr>
          <a:xfrm>
            <a:off x="8703731" y="3682315"/>
            <a:ext cx="8645155" cy="648662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11931813-1F35-D343-B252-5D9640027E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0648" y="11618248"/>
            <a:ext cx="15319999" cy="1356342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4E428CB3-605F-2043-9513-716A8C965560}"/>
              </a:ext>
            </a:extLst>
          </p:cNvPr>
          <p:cNvSpPr/>
          <p:nvPr/>
        </p:nvSpPr>
        <p:spPr>
          <a:xfrm>
            <a:off x="1673225" y="10428670"/>
            <a:ext cx="8706451" cy="8345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600" kern="105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      </a:t>
            </a:r>
            <a:r>
              <a:rPr lang="en-US" altLang="zh-CN" sz="3600" kern="105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2</a:t>
            </a:r>
            <a:r>
              <a:rPr lang="zh-CN" altLang="en-US" sz="3600" kern="105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、用</a:t>
            </a:r>
            <a:r>
              <a:rPr lang="en" altLang="zh-CN" sz="3600" kern="1050" dirty="0" err="1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to_csv</a:t>
            </a:r>
            <a:r>
              <a:rPr lang="en" altLang="zh-CN" sz="3600" kern="105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()</a:t>
            </a:r>
            <a:r>
              <a:rPr lang="zh-CN" altLang="en" sz="3600" kern="105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，</a:t>
            </a:r>
            <a:r>
              <a:rPr lang="zh-CN" altLang="en-US" sz="3600" kern="105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用于将结果存入</a:t>
            </a:r>
            <a:r>
              <a:rPr lang="en" altLang="zh-CN" sz="3600" kern="105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csv</a:t>
            </a:r>
            <a:r>
              <a:rPr lang="zh-CN" altLang="en-US" sz="3600" kern="105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中。 </a:t>
            </a:r>
            <a:endParaRPr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976515954"/>
      </p:ext>
    </p:extLst>
  </p:cSld>
  <p:clrMapOvr>
    <a:masterClrMapping/>
  </p:clrMapOvr>
  <p:transition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52"/>
          <p:cNvSpPr>
            <a:spLocks noChangeArrowheads="1"/>
          </p:cNvSpPr>
          <p:nvPr/>
        </p:nvSpPr>
        <p:spPr bwMode="auto">
          <a:xfrm>
            <a:off x="1677794" y="466121"/>
            <a:ext cx="3869970" cy="8306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" altLang="zh-CN" sz="4798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CSV</a:t>
            </a:r>
            <a:r>
              <a:rPr lang="zh-CN" altLang="en-US" sz="4798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数据存取</a:t>
            </a:r>
            <a:endParaRPr lang="zh-CN" altLang="zh-CN" sz="4798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376815F-7094-4241-9C86-58DEFD3ABFD4}"/>
              </a:ext>
            </a:extLst>
          </p:cNvPr>
          <p:cNvSpPr/>
          <p:nvPr/>
        </p:nvSpPr>
        <p:spPr>
          <a:xfrm>
            <a:off x="1673225" y="1908112"/>
            <a:ext cx="360216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4000" b="1" dirty="0">
                <a:solidFill>
                  <a:srgbClr val="333333"/>
                </a:solidFill>
                <a:latin typeface="Helvetica Neue" panose="02000503000000020004" pitchFamily="2" charset="0"/>
              </a:rPr>
              <a:t>CSV</a:t>
            </a:r>
            <a:r>
              <a:rPr lang="zh-CN" altLang="en-US" sz="4000" b="1" dirty="0">
                <a:solidFill>
                  <a:srgbClr val="333333"/>
                </a:solidFill>
                <a:latin typeface="Helvetica Neue" panose="02000503000000020004" pitchFamily="2" charset="0"/>
              </a:rPr>
              <a:t>参数配置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6069169-1EA9-A44A-943C-2D9A592C9662}"/>
              </a:ext>
            </a:extLst>
          </p:cNvPr>
          <p:cNvSpPr/>
          <p:nvPr/>
        </p:nvSpPr>
        <p:spPr>
          <a:xfrm>
            <a:off x="867508" y="2872357"/>
            <a:ext cx="10269415" cy="8402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zh-CN" sz="3600" dirty="0"/>
              <a:t>path</a:t>
            </a:r>
            <a:r>
              <a:rPr lang="zh-CN" altLang="zh-CN" sz="3600" dirty="0"/>
              <a:t>，表示</a:t>
            </a:r>
            <a:r>
              <a:rPr lang="en-US" altLang="zh-CN" sz="3600" dirty="0"/>
              <a:t>CSV</a:t>
            </a:r>
            <a:r>
              <a:rPr lang="zh-CN" altLang="zh-CN" sz="3600" dirty="0"/>
              <a:t>文件所在的位置</a:t>
            </a:r>
            <a:r>
              <a:rPr lang="zh-CN" altLang="en-US" sz="3600" dirty="0"/>
              <a:t>，</a:t>
            </a:r>
            <a:r>
              <a:rPr lang="zh-CN" altLang="zh-CN" sz="3600" dirty="0"/>
              <a:t>可以是本地的文件位置也可以是一个</a:t>
            </a:r>
            <a:r>
              <a:rPr lang="en-US" altLang="zh-CN" sz="3600" dirty="0"/>
              <a:t>URL</a:t>
            </a:r>
            <a:r>
              <a:rPr lang="zh-CN" altLang="zh-CN" sz="3600" dirty="0"/>
              <a:t>链接的位置。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zh-CN" sz="3600" dirty="0" err="1"/>
              <a:t>sep</a:t>
            </a:r>
            <a:r>
              <a:rPr lang="zh-CN" altLang="zh-CN" sz="3600" dirty="0"/>
              <a:t>代表标识分隔符，示例中的分隔符为英文逗号，表示列与列之间用英文逗号分开，该参数可以不填写，</a:t>
            </a:r>
            <a:r>
              <a:rPr lang="en-US" altLang="zh-CN" sz="3600" dirty="0"/>
              <a:t>CSV</a:t>
            </a:r>
            <a:r>
              <a:rPr lang="zh-CN" altLang="zh-CN" sz="3600" dirty="0"/>
              <a:t>的默认分隔符就是逗号</a:t>
            </a:r>
            <a:r>
              <a:rPr lang="zh-CN" altLang="en-US" sz="3600" dirty="0"/>
              <a:t>。</a:t>
            </a:r>
            <a:endParaRPr lang="en-US" altLang="zh-CN" sz="36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zh-CN" sz="3600" dirty="0"/>
              <a:t>header</a:t>
            </a:r>
            <a:r>
              <a:rPr lang="zh-CN" altLang="zh-CN" sz="3600" dirty="0"/>
              <a:t>表示文件列名的位置，一般与</a:t>
            </a:r>
            <a:r>
              <a:rPr lang="en-US" altLang="zh-CN" sz="3600" dirty="0"/>
              <a:t>names</a:t>
            </a:r>
            <a:r>
              <a:rPr lang="zh-CN" altLang="zh-CN" sz="3600" dirty="0"/>
              <a:t>参数组合使用。</a:t>
            </a:r>
            <a:r>
              <a:rPr lang="en-US" altLang="zh-CN" sz="3600" dirty="0"/>
              <a:t>header</a:t>
            </a:r>
            <a:r>
              <a:rPr lang="zh-CN" altLang="zh-CN" sz="3600" dirty="0"/>
              <a:t>从</a:t>
            </a:r>
            <a:r>
              <a:rPr lang="en-US" altLang="zh-CN" sz="3600" dirty="0"/>
              <a:t>0</a:t>
            </a:r>
            <a:r>
              <a:rPr lang="zh-CN" altLang="zh-CN" sz="3600" dirty="0"/>
              <a:t>开始计数，</a:t>
            </a:r>
            <a:r>
              <a:rPr lang="en-US" altLang="zh-CN" sz="3600" dirty="0"/>
              <a:t>header=0</a:t>
            </a:r>
            <a:r>
              <a:rPr lang="zh-CN" altLang="zh-CN" sz="3600" dirty="0"/>
              <a:t>表示第一行是列名（即表头）</a:t>
            </a:r>
            <a:r>
              <a:rPr lang="zh-CN" altLang="en-US" sz="3600" dirty="0"/>
              <a:t>。</a:t>
            </a:r>
            <a:endParaRPr lang="en-US" altLang="zh-CN" sz="36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zh-CN" sz="3600" dirty="0"/>
              <a:t>names</a:t>
            </a:r>
            <a:r>
              <a:rPr lang="zh-CN" altLang="zh-CN" sz="3600" dirty="0"/>
              <a:t>用于设置列名，若希望使用自己设置的列名，可以使用</a:t>
            </a:r>
            <a:r>
              <a:rPr lang="en-US" altLang="zh-CN" sz="3600" dirty="0"/>
              <a:t>names</a:t>
            </a:r>
            <a:r>
              <a:rPr lang="zh-CN" altLang="zh-CN" sz="3600" dirty="0"/>
              <a:t>定义，这时返回的列名就会被自己定义的列名代替</a:t>
            </a:r>
            <a:endParaRPr lang="en-US" altLang="zh-CN" sz="36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zh-CN" sz="3200" dirty="0">
                <a:solidFill>
                  <a:srgbClr val="FF0000"/>
                </a:solidFill>
              </a:rPr>
              <a:t>要注意的是，若不定义</a:t>
            </a:r>
            <a:r>
              <a:rPr lang="en-US" altLang="zh-CN" sz="3200" dirty="0">
                <a:solidFill>
                  <a:srgbClr val="FF0000"/>
                </a:solidFill>
              </a:rPr>
              <a:t>header</a:t>
            </a:r>
            <a:r>
              <a:rPr lang="zh-CN" altLang="zh-CN" sz="3200" dirty="0">
                <a:solidFill>
                  <a:srgbClr val="FF0000"/>
                </a:solidFill>
              </a:rPr>
              <a:t>只定义</a:t>
            </a:r>
            <a:r>
              <a:rPr lang="en-US" altLang="zh-CN" sz="3200" dirty="0">
                <a:solidFill>
                  <a:srgbClr val="FF0000"/>
                </a:solidFill>
              </a:rPr>
              <a:t>names</a:t>
            </a:r>
            <a:r>
              <a:rPr lang="zh-CN" altLang="zh-CN" sz="3200" dirty="0">
                <a:solidFill>
                  <a:srgbClr val="FF0000"/>
                </a:solidFill>
              </a:rPr>
              <a:t>，那么</a:t>
            </a:r>
            <a:r>
              <a:rPr lang="en-US" altLang="zh-CN" sz="3200" dirty="0">
                <a:solidFill>
                  <a:srgbClr val="FF0000"/>
                </a:solidFill>
              </a:rPr>
              <a:t>header</a:t>
            </a:r>
            <a:r>
              <a:rPr lang="zh-CN" altLang="zh-CN" sz="3200" dirty="0">
                <a:solidFill>
                  <a:srgbClr val="FF0000"/>
                </a:solidFill>
              </a:rPr>
              <a:t>会默认为第一行就是数据并进行读取。如果</a:t>
            </a:r>
            <a:r>
              <a:rPr lang="en-US" altLang="zh-CN" sz="3200" dirty="0">
                <a:solidFill>
                  <a:srgbClr val="FF0000"/>
                </a:solidFill>
              </a:rPr>
              <a:t>CSV</a:t>
            </a:r>
            <a:r>
              <a:rPr lang="zh-CN" altLang="zh-CN" sz="3200" dirty="0">
                <a:solidFill>
                  <a:srgbClr val="FF0000"/>
                </a:solidFill>
              </a:rPr>
              <a:t>文件的第一行是表头，那么</a:t>
            </a:r>
            <a:r>
              <a:rPr lang="en-US" altLang="zh-CN" sz="3200" dirty="0">
                <a:solidFill>
                  <a:srgbClr val="FF0000"/>
                </a:solidFill>
              </a:rPr>
              <a:t>names</a:t>
            </a:r>
            <a:r>
              <a:rPr lang="zh-CN" altLang="zh-CN" sz="3200" dirty="0">
                <a:solidFill>
                  <a:srgbClr val="FF0000"/>
                </a:solidFill>
              </a:rPr>
              <a:t>和</a:t>
            </a:r>
            <a:r>
              <a:rPr lang="en-US" altLang="zh-CN" sz="3200" dirty="0">
                <a:solidFill>
                  <a:srgbClr val="FF0000"/>
                </a:solidFill>
              </a:rPr>
              <a:t>header</a:t>
            </a:r>
            <a:r>
              <a:rPr lang="zh-CN" altLang="zh-CN" sz="3200" dirty="0">
                <a:solidFill>
                  <a:srgbClr val="FF0000"/>
                </a:solidFill>
              </a:rPr>
              <a:t>都无须指定。</a:t>
            </a:r>
            <a:endParaRPr lang="zh-CN" altLang="en-US" sz="3200" dirty="0">
              <a:solidFill>
                <a:srgbClr val="FF0000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0A0E958-1275-E44A-8BA4-9DE35527E3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07454" y="2806357"/>
            <a:ext cx="11315936" cy="7603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22464"/>
      </p:ext>
    </p:extLst>
  </p:cSld>
  <p:clrMapOvr>
    <a:masterClrMapping/>
  </p:clrMapOvr>
  <p:transition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52"/>
          <p:cNvSpPr>
            <a:spLocks noChangeArrowheads="1"/>
          </p:cNvSpPr>
          <p:nvPr/>
        </p:nvSpPr>
        <p:spPr bwMode="auto">
          <a:xfrm>
            <a:off x="1677794" y="466121"/>
            <a:ext cx="4331635" cy="8306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" altLang="zh-CN" sz="4798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JSON</a:t>
            </a:r>
            <a:r>
              <a:rPr lang="zh-CN" altLang="en-US" sz="4798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数据存取</a:t>
            </a:r>
            <a:endParaRPr lang="zh-CN" altLang="zh-CN" sz="4798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376815F-7094-4241-9C86-58DEFD3ABFD4}"/>
              </a:ext>
            </a:extLst>
          </p:cNvPr>
          <p:cNvSpPr/>
          <p:nvPr/>
        </p:nvSpPr>
        <p:spPr>
          <a:xfrm>
            <a:off x="1677794" y="2353589"/>
            <a:ext cx="2140223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sz="4000" b="1" dirty="0">
                <a:solidFill>
                  <a:srgbClr val="333333"/>
                </a:solidFill>
                <a:latin typeface="Helvetica Neue" panose="02000503000000020004" pitchFamily="2" charset="0"/>
              </a:rPr>
              <a:t>JSON</a:t>
            </a:r>
            <a:r>
              <a:rPr lang="zh-CN" altLang="en" sz="4000" b="1" dirty="0">
                <a:solidFill>
                  <a:srgbClr val="333333"/>
                </a:solidFill>
                <a:latin typeface="Helvetica Neue" panose="02000503000000020004" pitchFamily="2" charset="0"/>
              </a:rPr>
              <a:t>（</a:t>
            </a:r>
            <a:r>
              <a:rPr lang="en" altLang="zh-CN" sz="4000" b="1" dirty="0">
                <a:solidFill>
                  <a:srgbClr val="333333"/>
                </a:solidFill>
                <a:latin typeface="Helvetica Neue" panose="02000503000000020004" pitchFamily="2" charset="0"/>
              </a:rPr>
              <a:t>JavaScript Object Notation</a:t>
            </a:r>
            <a:r>
              <a:rPr lang="zh-CN" altLang="en" sz="4000" b="1" dirty="0">
                <a:solidFill>
                  <a:srgbClr val="333333"/>
                </a:solidFill>
                <a:latin typeface="Helvetica Neue" panose="02000503000000020004" pitchFamily="2" charset="0"/>
              </a:rPr>
              <a:t>）</a:t>
            </a:r>
            <a:r>
              <a:rPr lang="zh-CN" altLang="en-US" sz="4000" b="1" dirty="0">
                <a:solidFill>
                  <a:srgbClr val="333333"/>
                </a:solidFill>
                <a:latin typeface="Helvetica Neue" panose="02000503000000020004" pitchFamily="2" charset="0"/>
              </a:rPr>
              <a:t>是一种轻量级的数据交换格式。</a:t>
            </a:r>
            <a:r>
              <a:rPr lang="en" altLang="zh-CN" sz="4000" b="1" dirty="0">
                <a:solidFill>
                  <a:srgbClr val="333333"/>
                </a:solidFill>
                <a:latin typeface="Helvetica Neue" panose="02000503000000020004" pitchFamily="2" charset="0"/>
              </a:rPr>
              <a:t>JSON</a:t>
            </a:r>
            <a:r>
              <a:rPr lang="zh-CN" altLang="en-US" sz="4000" b="1" dirty="0">
                <a:solidFill>
                  <a:srgbClr val="333333"/>
                </a:solidFill>
                <a:latin typeface="Helvetica Neue" panose="02000503000000020004" pitchFamily="2" charset="0"/>
              </a:rPr>
              <a:t>简洁和清晰的层次结构使它成为理想的数据格式。键值对这种类似字典的格式易于人们阅读和编写，同时也易于机器解析和生成。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6069169-1EA9-A44A-943C-2D9A592C9662}"/>
              </a:ext>
            </a:extLst>
          </p:cNvPr>
          <p:cNvSpPr/>
          <p:nvPr/>
        </p:nvSpPr>
        <p:spPr>
          <a:xfrm>
            <a:off x="1673225" y="4740445"/>
            <a:ext cx="5073564" cy="24965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600" kern="105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      </a:t>
            </a:r>
            <a:r>
              <a:rPr lang="en-US" altLang="zh-CN" sz="3600" kern="105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1</a:t>
            </a:r>
            <a:r>
              <a:rPr lang="zh-CN" altLang="en-US" sz="3600" kern="105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、 </a:t>
            </a:r>
            <a:r>
              <a:rPr lang="en" altLang="zh-CN" sz="3600" kern="105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JSON</a:t>
            </a:r>
            <a:r>
              <a:rPr lang="zh-CN" altLang="en-US" sz="3600" kern="105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由花括号定义，括号里面的对象键值对由英文逗号分隔主 </a:t>
            </a:r>
            <a:endParaRPr lang="zh-CN" altLang="en-US" sz="3600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637BAC6-8F7B-C249-9305-2CABA3F033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8719" y="4105142"/>
            <a:ext cx="5896969" cy="8968307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8B14F3A4-9939-F948-BF16-DB23D0ED5BE0}"/>
              </a:ext>
            </a:extLst>
          </p:cNvPr>
          <p:cNvSpPr/>
          <p:nvPr/>
        </p:nvSpPr>
        <p:spPr>
          <a:xfrm>
            <a:off x="13515118" y="4949825"/>
            <a:ext cx="8455195" cy="8345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3600" kern="105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2</a:t>
            </a:r>
            <a:r>
              <a:rPr lang="zh-CN" altLang="en-US" sz="3600" kern="105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、</a:t>
            </a:r>
            <a:r>
              <a:rPr lang="en" altLang="zh-CN" sz="3600" kern="105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Pandas</a:t>
            </a:r>
            <a:r>
              <a:rPr lang="zh-CN" altLang="en-US" sz="3600" kern="105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的</a:t>
            </a:r>
            <a:r>
              <a:rPr lang="en" altLang="zh-CN" sz="3600" kern="1050" dirty="0" err="1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read_json</a:t>
            </a:r>
            <a:r>
              <a:rPr lang="en" altLang="zh-CN" sz="3600" kern="105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()</a:t>
            </a:r>
            <a:r>
              <a:rPr lang="zh-CN" altLang="en-US" sz="3600" kern="105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函数读取</a:t>
            </a:r>
            <a:r>
              <a:rPr lang="en" altLang="zh-CN" sz="3600" kern="105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JSON</a:t>
            </a:r>
            <a:r>
              <a:rPr lang="zh-CN" altLang="en-US" sz="3600" kern="105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文 </a:t>
            </a:r>
            <a:endParaRPr lang="zh-CN" altLang="en-US" sz="36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F9F617A-5936-054C-8720-1D53A841E6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91636" y="6619789"/>
            <a:ext cx="10197886" cy="5662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262805"/>
      </p:ext>
    </p:extLst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52"/>
          <p:cNvSpPr>
            <a:spLocks noChangeArrowheads="1"/>
          </p:cNvSpPr>
          <p:nvPr/>
        </p:nvSpPr>
        <p:spPr bwMode="auto">
          <a:xfrm>
            <a:off x="1677794" y="466121"/>
            <a:ext cx="4331635" cy="8306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" altLang="zh-CN" sz="4798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JSON</a:t>
            </a:r>
            <a:r>
              <a:rPr lang="zh-CN" altLang="en-US" sz="4798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数据存取</a:t>
            </a:r>
            <a:endParaRPr lang="zh-CN" altLang="zh-CN" sz="4798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1B4850B-A8BE-C346-941B-CA55A63266FE}"/>
              </a:ext>
            </a:extLst>
          </p:cNvPr>
          <p:cNvSpPr/>
          <p:nvPr/>
        </p:nvSpPr>
        <p:spPr>
          <a:xfrm>
            <a:off x="1673225" y="1908112"/>
            <a:ext cx="360216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4000" b="1" dirty="0">
                <a:solidFill>
                  <a:srgbClr val="333333"/>
                </a:solidFill>
                <a:latin typeface="Helvetica Neue" panose="02000503000000020004" pitchFamily="2" charset="0"/>
              </a:rPr>
              <a:t>JSON</a:t>
            </a:r>
            <a:r>
              <a:rPr lang="zh-CN" altLang="en-US" sz="4000" b="1" dirty="0">
                <a:solidFill>
                  <a:srgbClr val="333333"/>
                </a:solidFill>
                <a:latin typeface="Helvetica Neue" panose="02000503000000020004" pitchFamily="2" charset="0"/>
              </a:rPr>
              <a:t>参数配置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9A38A65-22B4-4D47-AC34-7448B1D8AA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280" y="3331795"/>
            <a:ext cx="10256406" cy="6924313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9C1318F-85AC-3849-B5C8-2ECC8E39C9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41654" y="3424882"/>
            <a:ext cx="9831503" cy="7893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035662"/>
      </p:ext>
    </p:extLst>
  </p:cSld>
  <p:clrMapOvr>
    <a:masterClrMapping/>
  </p:clrMapOvr>
  <p:transition spd="slow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52"/>
          <p:cNvSpPr>
            <a:spLocks noChangeArrowheads="1"/>
          </p:cNvSpPr>
          <p:nvPr/>
        </p:nvSpPr>
        <p:spPr bwMode="auto">
          <a:xfrm>
            <a:off x="1677794" y="466121"/>
            <a:ext cx="4331635" cy="8306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" altLang="zh-CN" sz="4798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JSON</a:t>
            </a:r>
            <a:r>
              <a:rPr lang="zh-CN" altLang="en-US" sz="4798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数据存取</a:t>
            </a:r>
            <a:endParaRPr lang="zh-CN" altLang="zh-CN" sz="4798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1B4850B-A8BE-C346-941B-CA55A63266FE}"/>
              </a:ext>
            </a:extLst>
          </p:cNvPr>
          <p:cNvSpPr/>
          <p:nvPr/>
        </p:nvSpPr>
        <p:spPr>
          <a:xfrm>
            <a:off x="1673225" y="1908112"/>
            <a:ext cx="360216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4000" b="1" dirty="0">
                <a:solidFill>
                  <a:srgbClr val="333333"/>
                </a:solidFill>
                <a:latin typeface="Helvetica Neue" panose="02000503000000020004" pitchFamily="2" charset="0"/>
              </a:rPr>
              <a:t>JSON</a:t>
            </a:r>
            <a:r>
              <a:rPr lang="zh-CN" altLang="en-US" sz="4000" b="1" dirty="0">
                <a:solidFill>
                  <a:srgbClr val="333333"/>
                </a:solidFill>
                <a:latin typeface="Helvetica Neue" panose="02000503000000020004" pitchFamily="2" charset="0"/>
              </a:rPr>
              <a:t>参数配置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609F337-6305-334E-A850-EE72C2BD2B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471" y="3686260"/>
            <a:ext cx="12087458" cy="8497502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D2B9BEA6-56E7-2145-8B14-A54F7B9E2C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39635" y="3855308"/>
            <a:ext cx="10916479" cy="835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498816"/>
      </p:ext>
    </p:extLst>
  </p:cSld>
  <p:clrMapOvr>
    <a:masterClrMapping/>
  </p:clrMapOvr>
  <p:transition spd="slow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52"/>
          <p:cNvSpPr>
            <a:spLocks noChangeArrowheads="1"/>
          </p:cNvSpPr>
          <p:nvPr/>
        </p:nvSpPr>
        <p:spPr bwMode="auto">
          <a:xfrm>
            <a:off x="1677794" y="466121"/>
            <a:ext cx="5724644" cy="8306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4798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数据库中的数据存取</a:t>
            </a:r>
            <a:endParaRPr lang="zh-CN" altLang="zh-CN" sz="4798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376815F-7094-4241-9C86-58DEFD3ABFD4}"/>
              </a:ext>
            </a:extLst>
          </p:cNvPr>
          <p:cNvSpPr/>
          <p:nvPr/>
        </p:nvSpPr>
        <p:spPr>
          <a:xfrm>
            <a:off x="1677794" y="2353589"/>
            <a:ext cx="2140223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4000" b="1" dirty="0">
                <a:solidFill>
                  <a:srgbClr val="333333"/>
                </a:solidFill>
                <a:latin typeface="Helvetica Neue" panose="02000503000000020004" pitchFamily="2" charset="0"/>
              </a:rPr>
              <a:t>数据库能够存储大量数据，我们可以通过</a:t>
            </a:r>
            <a:r>
              <a:rPr lang="en" altLang="zh-CN" sz="4000" b="1" dirty="0">
                <a:solidFill>
                  <a:srgbClr val="333333"/>
                </a:solidFill>
                <a:latin typeface="Helvetica Neue" panose="02000503000000020004" pitchFamily="2" charset="0"/>
              </a:rPr>
              <a:t>Pandas</a:t>
            </a:r>
            <a:r>
              <a:rPr lang="zh-CN" altLang="en-US" sz="4000" b="1" dirty="0">
                <a:solidFill>
                  <a:srgbClr val="333333"/>
                </a:solidFill>
                <a:latin typeface="Helvetica Neue" panose="02000503000000020004" pitchFamily="2" charset="0"/>
              </a:rPr>
              <a:t>来直接读取数据库以实现高效、清晰的读写。</a:t>
            </a:r>
            <a:r>
              <a:rPr lang="en" altLang="zh-CN" sz="4000" b="1" dirty="0">
                <a:solidFill>
                  <a:srgbClr val="333333"/>
                </a:solidFill>
                <a:latin typeface="Helvetica Neue" panose="02000503000000020004" pitchFamily="2" charset="0"/>
              </a:rPr>
              <a:t>Pandas</a:t>
            </a:r>
            <a:r>
              <a:rPr lang="zh-CN" altLang="en-US" sz="4000" b="1" dirty="0">
                <a:solidFill>
                  <a:srgbClr val="333333"/>
                </a:solidFill>
                <a:latin typeface="Helvetica Neue" panose="02000503000000020004" pitchFamily="2" charset="0"/>
              </a:rPr>
              <a:t>使用</a:t>
            </a:r>
            <a:r>
              <a:rPr lang="en" altLang="zh-CN" sz="4000" b="1" dirty="0" err="1">
                <a:solidFill>
                  <a:srgbClr val="333333"/>
                </a:solidFill>
                <a:latin typeface="Helvetica Neue" panose="02000503000000020004" pitchFamily="2" charset="0"/>
              </a:rPr>
              <a:t>sqlalchemy</a:t>
            </a:r>
            <a:r>
              <a:rPr lang="zh-CN" altLang="en-US" sz="4000" b="1" dirty="0">
                <a:solidFill>
                  <a:srgbClr val="333333"/>
                </a:solidFill>
                <a:latin typeface="Helvetica Neue" panose="02000503000000020004" pitchFamily="2" charset="0"/>
              </a:rPr>
              <a:t>与数据库进行连接，支持</a:t>
            </a:r>
            <a:r>
              <a:rPr lang="en" altLang="zh-CN" sz="4000" b="1" dirty="0" err="1">
                <a:solidFill>
                  <a:srgbClr val="333333"/>
                </a:solidFill>
                <a:latin typeface="Helvetica Neue" panose="02000503000000020004" pitchFamily="2" charset="0"/>
              </a:rPr>
              <a:t>Mysql</a:t>
            </a:r>
            <a:r>
              <a:rPr lang="zh-CN" altLang="en" sz="4000" b="1" dirty="0">
                <a:solidFill>
                  <a:srgbClr val="333333"/>
                </a:solidFill>
                <a:latin typeface="Helvetica Neue" panose="02000503000000020004" pitchFamily="2" charset="0"/>
              </a:rPr>
              <a:t>、</a:t>
            </a:r>
            <a:r>
              <a:rPr lang="en" altLang="zh-CN" sz="4000" b="1" dirty="0">
                <a:solidFill>
                  <a:srgbClr val="333333"/>
                </a:solidFill>
                <a:latin typeface="Helvetica Neue" panose="02000503000000020004" pitchFamily="2" charset="0"/>
              </a:rPr>
              <a:t>Oracle</a:t>
            </a:r>
            <a:r>
              <a:rPr lang="zh-CN" altLang="en" sz="4000" b="1" dirty="0">
                <a:solidFill>
                  <a:srgbClr val="333333"/>
                </a:solidFill>
                <a:latin typeface="Helvetica Neue" panose="02000503000000020004" pitchFamily="2" charset="0"/>
              </a:rPr>
              <a:t>、</a:t>
            </a:r>
            <a:r>
              <a:rPr lang="en" altLang="zh-CN" sz="4000" b="1" dirty="0" err="1">
                <a:solidFill>
                  <a:srgbClr val="333333"/>
                </a:solidFill>
                <a:latin typeface="Helvetica Neue" panose="02000503000000020004" pitchFamily="2" charset="0"/>
              </a:rPr>
              <a:t>SQLServer</a:t>
            </a:r>
            <a:r>
              <a:rPr lang="zh-CN" altLang="en" sz="4000" b="1" dirty="0">
                <a:solidFill>
                  <a:srgbClr val="333333"/>
                </a:solidFill>
                <a:latin typeface="Helvetica Neue" panose="02000503000000020004" pitchFamily="2" charset="0"/>
              </a:rPr>
              <a:t>、</a:t>
            </a:r>
            <a:r>
              <a:rPr lang="en" altLang="zh-CN" sz="4000" b="1" dirty="0">
                <a:solidFill>
                  <a:srgbClr val="333333"/>
                </a:solidFill>
                <a:latin typeface="Helvetica Neue" panose="02000503000000020004" pitchFamily="2" charset="0"/>
              </a:rPr>
              <a:t>SQLite</a:t>
            </a:r>
            <a:r>
              <a:rPr lang="zh-CN" altLang="en-US" sz="4000" b="1" dirty="0">
                <a:solidFill>
                  <a:srgbClr val="333333"/>
                </a:solidFill>
                <a:latin typeface="Helvetica Neue" panose="02000503000000020004" pitchFamily="2" charset="0"/>
              </a:rPr>
              <a:t>等主流数据库。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6887A31-83C1-8246-A691-D0212F43EF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1914" y="3826990"/>
            <a:ext cx="17107253" cy="9691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7397"/>
      </p:ext>
    </p:extLst>
  </p:cSld>
  <p:clrMapOvr>
    <a:masterClrMapping/>
  </p:clrMapOvr>
  <p:transition spd="slow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52"/>
          <p:cNvSpPr>
            <a:spLocks noChangeArrowheads="1"/>
          </p:cNvSpPr>
          <p:nvPr/>
        </p:nvSpPr>
        <p:spPr bwMode="auto">
          <a:xfrm>
            <a:off x="1677794" y="466121"/>
            <a:ext cx="5724644" cy="8306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4798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数据库中的数据存取</a:t>
            </a:r>
            <a:endParaRPr lang="zh-CN" altLang="zh-CN" sz="4798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376815F-7094-4241-9C86-58DEFD3ABFD4}"/>
              </a:ext>
            </a:extLst>
          </p:cNvPr>
          <p:cNvSpPr/>
          <p:nvPr/>
        </p:nvSpPr>
        <p:spPr>
          <a:xfrm>
            <a:off x="1673225" y="1908746"/>
            <a:ext cx="259764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4000" b="1" dirty="0">
                <a:solidFill>
                  <a:srgbClr val="333333"/>
                </a:solidFill>
                <a:latin typeface="Helvetica Neue" panose="02000503000000020004" pitchFamily="2" charset="0"/>
              </a:rPr>
              <a:t>常用操作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8A3D605-1BF8-7647-943C-E9A227BA84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5696" y="1934942"/>
            <a:ext cx="14819698" cy="2502342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605B0128-32D8-0E49-AF8C-4DE6770452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8318" y="4741558"/>
            <a:ext cx="14552359" cy="222764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951091B-D019-E549-88E9-7D0D176267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92648" y="7281391"/>
            <a:ext cx="14485535" cy="213445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19E392C-EB89-B84F-9974-51E7420894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23711" y="10117780"/>
            <a:ext cx="13792763" cy="1967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566813"/>
      </p:ext>
    </p:extLst>
  </p:cSld>
  <p:clrMapOvr>
    <a:masterClrMapping/>
  </p:clrMapOvr>
  <p:transition spd="slow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52"/>
          <p:cNvSpPr>
            <a:spLocks noChangeArrowheads="1"/>
          </p:cNvSpPr>
          <p:nvPr/>
        </p:nvSpPr>
        <p:spPr bwMode="auto">
          <a:xfrm>
            <a:off x="1677794" y="466121"/>
            <a:ext cx="6340197" cy="8306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4798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文本文件中的数据存取</a:t>
            </a:r>
            <a:endParaRPr lang="zh-CN" altLang="zh-CN" sz="4798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376815F-7094-4241-9C86-58DEFD3ABFD4}"/>
              </a:ext>
            </a:extLst>
          </p:cNvPr>
          <p:cNvSpPr/>
          <p:nvPr/>
        </p:nvSpPr>
        <p:spPr>
          <a:xfrm>
            <a:off x="1178954" y="2057027"/>
            <a:ext cx="2269807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4000" b="1" dirty="0">
                <a:solidFill>
                  <a:srgbClr val="333333"/>
                </a:solidFill>
                <a:latin typeface="Helvetica Neue" panose="02000503000000020004" pitchFamily="2" charset="0"/>
              </a:rPr>
              <a:t>在读取各种文本文件时，除了使用上述的</a:t>
            </a:r>
            <a:r>
              <a:rPr lang="en" altLang="zh-CN" sz="4000" b="1" dirty="0">
                <a:solidFill>
                  <a:srgbClr val="333333"/>
                </a:solidFill>
                <a:latin typeface="Helvetica Neue" panose="02000503000000020004" pitchFamily="2" charset="0"/>
              </a:rPr>
              <a:t>pandas</a:t>
            </a:r>
            <a:r>
              <a:rPr lang="zh-CN" altLang="en-US" sz="4000" b="1" dirty="0">
                <a:solidFill>
                  <a:srgbClr val="333333"/>
                </a:solidFill>
                <a:latin typeface="Helvetica Neue" panose="02000503000000020004" pitchFamily="2" charset="0"/>
              </a:rPr>
              <a:t>内置方法外，还可以使用</a:t>
            </a:r>
            <a:r>
              <a:rPr lang="en" altLang="zh-CN" sz="4000" b="1" dirty="0">
                <a:solidFill>
                  <a:srgbClr val="333333"/>
                </a:solidFill>
                <a:latin typeface="Helvetica Neue" panose="02000503000000020004" pitchFamily="2" charset="0"/>
              </a:rPr>
              <a:t>Python</a:t>
            </a:r>
            <a:r>
              <a:rPr lang="zh-CN" altLang="en-US" sz="4000" b="1" dirty="0">
                <a:solidFill>
                  <a:srgbClr val="333333"/>
                </a:solidFill>
                <a:latin typeface="Helvetica Neue" panose="02000503000000020004" pitchFamily="2" charset="0"/>
              </a:rPr>
              <a:t>自带的</a:t>
            </a:r>
            <a:r>
              <a:rPr lang="en" altLang="zh-CN" sz="4000" b="1" dirty="0">
                <a:solidFill>
                  <a:srgbClr val="333333"/>
                </a:solidFill>
                <a:latin typeface="Helvetica Neue" panose="02000503000000020004" pitchFamily="2" charset="0"/>
              </a:rPr>
              <a:t>open()</a:t>
            </a:r>
            <a:r>
              <a:rPr lang="zh-CN" altLang="en-US" sz="4000" b="1" dirty="0">
                <a:solidFill>
                  <a:srgbClr val="333333"/>
                </a:solidFill>
                <a:latin typeface="Helvetica Neue" panose="02000503000000020004" pitchFamily="2" charset="0"/>
              </a:rPr>
              <a:t>函数。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189CABB-3F91-BC44-B878-1CA075AEEB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3903" y="3459892"/>
            <a:ext cx="15272951" cy="303436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6B1E17C-D046-3E46-9827-6627A58542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3114" y="6735806"/>
            <a:ext cx="15263168" cy="344815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02EF138-890D-0F44-9617-DFD648FFF6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95993" y="10451928"/>
            <a:ext cx="15237715" cy="2992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622035"/>
      </p:ext>
    </p:extLst>
  </p:cSld>
  <p:clrMapOvr>
    <a:masterClrMapping/>
  </p:clrMapOvr>
  <p:transition spd="slow"/>
</p:sld>
</file>

<file path=ppt/theme/theme1.xml><?xml version="1.0" encoding="utf-8"?>
<a:theme xmlns:a="http://schemas.openxmlformats.org/drawingml/2006/main" name="1_Office 主题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3083</TotalTime>
  <Words>490</Words>
  <Application>Microsoft Macintosh PowerPoint</Application>
  <PresentationFormat>自定义</PresentationFormat>
  <Paragraphs>39</Paragraphs>
  <Slides>10</Slides>
  <Notes>10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8" baseType="lpstr">
      <vt:lpstr>等线</vt:lpstr>
      <vt:lpstr>微软雅黑</vt:lpstr>
      <vt:lpstr>Arial</vt:lpstr>
      <vt:lpstr>Calibri</vt:lpstr>
      <vt:lpstr>Calibri Light</vt:lpstr>
      <vt:lpstr>Helvetica Neue</vt:lpstr>
      <vt:lpstr>Times New Roman</vt:lpstr>
      <vt:lpstr>1_Office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Mao</dc:creator>
  <cp:lastModifiedBy>fu yufeng</cp:lastModifiedBy>
  <cp:revision>786</cp:revision>
  <dcterms:created xsi:type="dcterms:W3CDTF">2020-04-17T09:21:53Z</dcterms:created>
  <dcterms:modified xsi:type="dcterms:W3CDTF">2021-05-05T06:30:55Z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2052-2.1.2.3417</vt:lpwstr>
  </property>
</Properties>
</file>